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embeddedFontLst>
    <p:embeddedFont>
      <p:font typeface="Questrial"/>
      <p:regular r:id="rId3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Questrial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992650" y="3228875"/>
            <a:ext cx="7941299" cy="30589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654750" y="509825"/>
            <a:ext cx="6618074" cy="2549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992650" y="3228875"/>
            <a:ext cx="7941299" cy="305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654750" y="509825"/>
            <a:ext cx="6618000" cy="2549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flipH="1" rot="10800000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800"/>
            </a:lvl2pPr>
            <a:lvl3pPr rtl="0">
              <a:spcBef>
                <a:spcPts val="0"/>
              </a:spcBef>
              <a:defRPr sz="4800"/>
            </a:lvl3pPr>
            <a:lvl4pPr rtl="0">
              <a:spcBef>
                <a:spcPts val="0"/>
              </a:spcBef>
              <a:defRPr sz="4800"/>
            </a:lvl4pPr>
            <a:lvl5pPr rtl="0">
              <a:spcBef>
                <a:spcPts val="0"/>
              </a:spcBef>
              <a:defRPr sz="4800"/>
            </a:lvl5pPr>
            <a:lvl6pPr rtl="0">
              <a:spcBef>
                <a:spcPts val="0"/>
              </a:spcBef>
              <a:defRPr sz="4800"/>
            </a:lvl6pPr>
            <a:lvl7pPr rtl="0">
              <a:spcBef>
                <a:spcPts val="0"/>
              </a:spcBef>
              <a:defRPr sz="4800"/>
            </a:lvl7pPr>
            <a:lvl8pPr rtl="0">
              <a:spcBef>
                <a:spcPts val="0"/>
              </a:spcBef>
              <a:defRPr sz="4800"/>
            </a:lvl8pPr>
            <a:lvl9pPr rtl="0">
              <a:spcBef>
                <a:spcPts val="0"/>
              </a:spcBef>
              <a:defRPr sz="4800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Shape 180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181" name="Shape 181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buFont typeface="Arial"/>
              <a:buChar char="●"/>
              <a:defRPr/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x="6363346" y="6356350"/>
            <a:ext cx="2085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659164" y="6356350"/>
            <a:ext cx="2847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543278" y="6356350"/>
            <a:ext cx="561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 b="0" baseline="0" i="0" sz="12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800"/>
            </a:lvl2pPr>
            <a:lvl3pPr rtl="0">
              <a:spcBef>
                <a:spcPts val="0"/>
              </a:spcBef>
              <a:defRPr sz="4800"/>
            </a:lvl3pPr>
            <a:lvl4pPr rtl="0">
              <a:spcBef>
                <a:spcPts val="0"/>
              </a:spcBef>
              <a:defRPr sz="4800"/>
            </a:lvl4pPr>
            <a:lvl5pPr rtl="0">
              <a:spcBef>
                <a:spcPts val="0"/>
              </a:spcBef>
              <a:defRPr sz="4800"/>
            </a:lvl5pPr>
            <a:lvl6pPr rtl="0">
              <a:spcBef>
                <a:spcPts val="0"/>
              </a:spcBef>
              <a:defRPr sz="4800"/>
            </a:lvl6pPr>
            <a:lvl7pPr rtl="0">
              <a:spcBef>
                <a:spcPts val="0"/>
              </a:spcBef>
              <a:defRPr sz="4800"/>
            </a:lvl7pPr>
            <a:lvl8pPr rtl="0">
              <a:spcBef>
                <a:spcPts val="0"/>
              </a:spcBef>
              <a:defRPr sz="4800"/>
            </a:lvl8pPr>
            <a:lvl9pPr rtl="0">
              <a:spcBef>
                <a:spcPts val="0"/>
              </a:spcBef>
              <a:defRPr sz="4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5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buFont typeface="Arial"/>
              <a:buChar char="●"/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6363346" y="6356350"/>
            <a:ext cx="2085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659164" y="6356350"/>
            <a:ext cx="2847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43278" y="6356350"/>
            <a:ext cx="561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 b="0" baseline="0" i="0" sz="120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 flipH="1" rot="10800000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137" name="Shape 137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Shape 168"/>
          <p:cNvSpPr txBox="1"/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subTitle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6864683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pathLst>
                <a:path extrusionOk="0" h="4138" w="562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609600"/>
            <a:ext cx="8302625" cy="3787775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pathLst>
                <a:path extrusionOk="0" h="198" w="412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pathLst>
                <a:path extrusionOk="0" h="60" w="142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pathLst>
                <a:path extrusionOk="0" h="10" w="38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pathLst>
                <a:path extrusionOk="0" h="486" w="1008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pathLst>
                <a:path extrusionOk="0" h="10" w="126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pathLst>
                <a:path extrusionOk="0" h="34" w="144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pathLst>
                <a:path extrusionOk="0" h="42" w="28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pathLst>
                <a:path extrusionOk="0" h="12" w="68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pathLst>
                <a:path extrusionOk="0" h="60" w="114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pathLst>
                <a:path extrusionOk="0" h="66" w="336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pathLst>
                <a:path extrusionOk="0" h="162" w="514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pathLst>
                <a:path extrusionOk="0" h="20" w="88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pathLst>
                <a:path extrusionOk="0" h="2258" w="4338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hape 116"/>
          <p:cNvGrpSpPr/>
          <p:nvPr/>
        </p:nvGrpSpPr>
        <p:grpSpPr>
          <a:xfrm>
            <a:off x="0" y="0"/>
            <a:ext cx="9159875" cy="6864683"/>
            <a:chOff x="0" y="0"/>
            <a:chExt cx="5770" cy="4324"/>
          </a:xfrm>
        </p:grpSpPr>
        <p:sp>
          <p:nvSpPr>
            <p:cNvPr id="117" name="Shape 117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0"/>
              <a:ext cx="5760" cy="4324"/>
            </a:xfrm>
            <a:custGeom>
              <a:pathLst>
                <a:path extrusionOk="0" h="4138" w="562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Shape 119"/>
          <p:cNvGrpSpPr/>
          <p:nvPr/>
        </p:nvGrpSpPr>
        <p:grpSpPr>
          <a:xfrm>
            <a:off x="3175" y="609600"/>
            <a:ext cx="8302625" cy="3787775"/>
            <a:chOff x="3175" y="609600"/>
            <a:chExt cx="8302625" cy="3787775"/>
          </a:xfrm>
        </p:grpSpPr>
        <p:sp>
          <p:nvSpPr>
            <p:cNvPr id="120" name="Shape 120"/>
            <p:cNvSpPr/>
            <p:nvPr/>
          </p:nvSpPr>
          <p:spPr>
            <a:xfrm>
              <a:off x="5470525" y="609600"/>
              <a:ext cx="654050" cy="314325"/>
            </a:xfrm>
            <a:custGeom>
              <a:pathLst>
                <a:path extrusionOk="0" h="198" w="412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959475" y="717550"/>
              <a:ext cx="225425" cy="95250"/>
            </a:xfrm>
            <a:custGeom>
              <a:pathLst>
                <a:path extrusionOk="0" h="60" w="142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4775200" y="2952750"/>
              <a:ext cx="60325" cy="15875"/>
            </a:xfrm>
            <a:custGeom>
              <a:pathLst>
                <a:path extrusionOk="0" h="10" w="38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05600" y="622300"/>
              <a:ext cx="1600200" cy="771525"/>
            </a:xfrm>
            <a:custGeom>
              <a:pathLst>
                <a:path extrusionOk="0" h="486" w="1008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604000" y="2200275"/>
              <a:ext cx="200025" cy="15875"/>
            </a:xfrm>
            <a:custGeom>
              <a:pathLst>
                <a:path extrusionOk="0" h="10" w="126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530975" y="2206625"/>
              <a:ext cx="228600" cy="53975"/>
            </a:xfrm>
            <a:custGeom>
              <a:pathLst>
                <a:path extrusionOk="0" h="34" w="144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200775" y="2482850"/>
              <a:ext cx="444500" cy="66675"/>
            </a:xfrm>
            <a:custGeom>
              <a:pathLst>
                <a:path extrusionOk="0" h="42" w="28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610350" y="2260600"/>
              <a:ext cx="107950" cy="19050"/>
            </a:xfrm>
            <a:custGeom>
              <a:pathLst>
                <a:path extrusionOk="0" h="12" w="68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880225" y="2025650"/>
              <a:ext cx="180975" cy="95250"/>
            </a:xfrm>
            <a:custGeom>
              <a:pathLst>
                <a:path extrusionOk="0" h="60" w="114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581775" y="1924050"/>
              <a:ext cx="533400" cy="104775"/>
            </a:xfrm>
            <a:custGeom>
              <a:pathLst>
                <a:path extrusionOk="0" h="66" w="336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661150" y="1730375"/>
              <a:ext cx="815975" cy="257175"/>
            </a:xfrm>
            <a:custGeom>
              <a:pathLst>
                <a:path extrusionOk="0" h="162" w="514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733800" y="3667125"/>
              <a:ext cx="139700" cy="31750"/>
            </a:xfrm>
            <a:custGeom>
              <a:pathLst>
                <a:path extrusionOk="0" h="20" w="88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3175" y="812800"/>
              <a:ext cx="6886575" cy="3584575"/>
            </a:xfrm>
            <a:custGeom>
              <a:pathLst>
                <a:path extrusionOk="0" h="2258" w="4338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Shape 133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baseline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bogerman.auralibrary.nl/auraic.aspx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www.bibliothekenmarenfean.nl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hyperlink" Target="www.worldcat.org" TargetMode="External"/><Relationship Id="rId4" Type="http://schemas.openxmlformats.org/officeDocument/2006/relationships/hyperlink" Target="www.tresoar.nl" TargetMode="External"/><Relationship Id="rId5" Type="http://schemas.openxmlformats.org/officeDocument/2006/relationships/hyperlink" Target="www.museumserver.nl" TargetMode="External"/><Relationship Id="rId6" Type="http://schemas.openxmlformats.org/officeDocument/2006/relationships/image" Target="../media/image08.jpg"/><Relationship Id="rId7" Type="http://schemas.openxmlformats.org/officeDocument/2006/relationships/image" Target="../media/image1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hyperlink" Target="www.kb.nl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www.scholar.google.com" TargetMode="External"/><Relationship Id="rId4" Type="http://schemas.openxmlformats.org/officeDocument/2006/relationships/hyperlink" Target="http://academic.research.microsoft.com/" TargetMode="External"/><Relationship Id="rId11" Type="http://schemas.openxmlformats.org/officeDocument/2006/relationships/hyperlink" Target="www.hbo-kennisbank.nl" TargetMode="External"/><Relationship Id="rId10" Type="http://schemas.openxmlformats.org/officeDocument/2006/relationships/hyperlink" Target="http://dart.europe.eu" TargetMode="External"/><Relationship Id="rId12" Type="http://schemas.openxmlformats.org/officeDocument/2006/relationships/image" Target="../media/image08.jpg"/><Relationship Id="rId9" Type="http://schemas.openxmlformats.org/officeDocument/2006/relationships/hyperlink" Target="www.roar.eprints.org" TargetMode="External"/><Relationship Id="rId5" Type="http://schemas.openxmlformats.org/officeDocument/2006/relationships/hyperlink" Target="www.narcis.nl" TargetMode="External"/><Relationship Id="rId6" Type="http://schemas.openxmlformats.org/officeDocument/2006/relationships/hyperlink" Target="www.oaister.worldcat.org" TargetMode="External"/><Relationship Id="rId7" Type="http://schemas.openxmlformats.org/officeDocument/2006/relationships/hyperlink" Target="www.opendoar.org" TargetMode="External"/><Relationship Id="rId8" Type="http://schemas.openxmlformats.org/officeDocument/2006/relationships/hyperlink" Target="www.oapen.org" TargetMode="Externa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www.bibliothekenmarenfean.nl" TargetMode="External"/><Relationship Id="rId10" Type="http://schemas.openxmlformats.org/officeDocument/2006/relationships/hyperlink" Target="www.jstor.org" TargetMode="External"/><Relationship Id="rId13" Type="http://schemas.openxmlformats.org/officeDocument/2006/relationships/image" Target="../media/image08.jp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www.kb.nl" TargetMode="External"/><Relationship Id="rId4" Type="http://schemas.openxmlformats.org/officeDocument/2006/relationships/hyperlink" Target="www.kb.nl" TargetMode="External"/><Relationship Id="rId9" Type="http://schemas.openxmlformats.org/officeDocument/2006/relationships/hyperlink" Target="www.kb.nl" TargetMode="External"/><Relationship Id="rId5" Type="http://schemas.openxmlformats.org/officeDocument/2006/relationships/hyperlink" Target="www.kb.nl" TargetMode="External"/><Relationship Id="rId6" Type="http://schemas.openxmlformats.org/officeDocument/2006/relationships/hyperlink" Target="www.kb.nl" TargetMode="External"/><Relationship Id="rId7" Type="http://schemas.openxmlformats.org/officeDocument/2006/relationships/hyperlink" Target="www.kb.nl" TargetMode="External"/><Relationship Id="rId8" Type="http://schemas.openxmlformats.org/officeDocument/2006/relationships/hyperlink" Target="www.kb.n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www.bibliothekenmarenfean.nl" TargetMode="External"/><Relationship Id="rId4" Type="http://schemas.openxmlformats.org/officeDocument/2006/relationships/hyperlink" Target="http://www.hbo-kennisbank.nl" TargetMode="External"/><Relationship Id="rId5" Type="http://schemas.openxmlformats.org/officeDocument/2006/relationships/hyperlink" Target="http://www.narcis.nl" TargetMode="External"/><Relationship Id="rId6" Type="http://schemas.openxmlformats.org/officeDocument/2006/relationships/hyperlink" Target="http://worldpress.org/gateway.htm" TargetMode="External"/><Relationship Id="rId7" Type="http://schemas.openxmlformats.org/officeDocument/2006/relationships/image" Target="../media/image03.jpg"/><Relationship Id="rId8" Type="http://schemas.openxmlformats.org/officeDocument/2006/relationships/image" Target="../media/image06.jp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www.kb.nl" TargetMode="External"/><Relationship Id="rId10" Type="http://schemas.openxmlformats.org/officeDocument/2006/relationships/hyperlink" Target="http://www.wolframalpha.com/" TargetMode="External"/><Relationship Id="rId13" Type="http://schemas.openxmlformats.org/officeDocument/2006/relationships/image" Target="../media/image12.jpg"/><Relationship Id="rId12" Type="http://schemas.openxmlformats.org/officeDocument/2006/relationships/hyperlink" Target="http://www.greeni.nl/iguana/www.main.cls?surl=greeni&amp;theme=greeni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www.kb.nl" TargetMode="External"/><Relationship Id="rId4" Type="http://schemas.openxmlformats.org/officeDocument/2006/relationships/hyperlink" Target="www.refseek.com" TargetMode="External"/><Relationship Id="rId9" Type="http://schemas.openxmlformats.org/officeDocument/2006/relationships/hyperlink" Target="http://www.chemspider.com/" TargetMode="External"/><Relationship Id="rId14" Type="http://schemas.openxmlformats.org/officeDocument/2006/relationships/image" Target="../media/image08.jpg"/><Relationship Id="rId5" Type="http://schemas.openxmlformats.org/officeDocument/2006/relationships/hyperlink" Target="http://www.kennislink.nl" TargetMode="External"/><Relationship Id="rId6" Type="http://schemas.openxmlformats.org/officeDocument/2006/relationships/hyperlink" Target="http://www.sciencedirect.com" TargetMode="External"/><Relationship Id="rId7" Type="http://schemas.openxmlformats.org/officeDocument/2006/relationships/hyperlink" Target="http://arxiv.org" TargetMode="External"/><Relationship Id="rId8" Type="http://schemas.openxmlformats.org/officeDocument/2006/relationships/hyperlink" Target="http://www.dmoz.org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www.jstor.org" TargetMode="External"/><Relationship Id="rId10" Type="http://schemas.openxmlformats.org/officeDocument/2006/relationships/hyperlink" Target="www.kb.nl" TargetMode="External"/><Relationship Id="rId13" Type="http://schemas.openxmlformats.org/officeDocument/2006/relationships/hyperlink" Target="www.kb.nl" TargetMode="External"/><Relationship Id="rId12" Type="http://schemas.openxmlformats.org/officeDocument/2006/relationships/hyperlink" Target="www.kb.nl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www.kb.nl" TargetMode="External"/><Relationship Id="rId4" Type="http://schemas.openxmlformats.org/officeDocument/2006/relationships/hyperlink" Target="www.rechtspraak.nl" TargetMode="External"/><Relationship Id="rId9" Type="http://schemas.openxmlformats.org/officeDocument/2006/relationships/hyperlink" Target="www.kb.nl" TargetMode="External"/><Relationship Id="rId15" Type="http://schemas.openxmlformats.org/officeDocument/2006/relationships/image" Target="../media/image08.jpg"/><Relationship Id="rId14" Type="http://schemas.openxmlformats.org/officeDocument/2006/relationships/image" Target="../media/image12.jpg"/><Relationship Id="rId5" Type="http://schemas.openxmlformats.org/officeDocument/2006/relationships/hyperlink" Target="www.recht.nl" TargetMode="External"/><Relationship Id="rId6" Type="http://schemas.openxmlformats.org/officeDocument/2006/relationships/hyperlink" Target="www.wetten.nl" TargetMode="External"/><Relationship Id="rId7" Type="http://schemas.openxmlformats.org/officeDocument/2006/relationships/hyperlink" Target="www.kb.nl" TargetMode="External"/><Relationship Id="rId8" Type="http://schemas.openxmlformats.org/officeDocument/2006/relationships/hyperlink" Target="www.kb.n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hierwashetnieuws.nl/" TargetMode="External"/><Relationship Id="rId4" Type="http://schemas.openxmlformats.org/officeDocument/2006/relationships/hyperlink" Target="www.arttube.nl" TargetMode="External"/><Relationship Id="rId9" Type="http://schemas.openxmlformats.org/officeDocument/2006/relationships/image" Target="../media/image22.jpg"/><Relationship Id="rId5" Type="http://schemas.openxmlformats.org/officeDocument/2006/relationships/hyperlink" Target="www.europeana.eu" TargetMode="External"/><Relationship Id="rId6" Type="http://schemas.openxmlformats.org/officeDocument/2006/relationships/hyperlink" Target="www.dans.knaw.nl" TargetMode="External"/><Relationship Id="rId7" Type="http://schemas.openxmlformats.org/officeDocument/2006/relationships/hyperlink" Target="http://www.delpher.nl" TargetMode="External"/><Relationship Id="rId8" Type="http://schemas.openxmlformats.org/officeDocument/2006/relationships/image" Target="../media/image0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image" Target="../media/image0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google.nl/" TargetMode="External"/><Relationship Id="rId4" Type="http://schemas.openxmlformats.org/officeDocument/2006/relationships/hyperlink" Target="www.yahoo.nl" TargetMode="External"/><Relationship Id="rId5" Type="http://schemas.openxmlformats.org/officeDocument/2006/relationships/hyperlink" Target="www.exalead.com" TargetMode="External"/><Relationship Id="rId6" Type="http://schemas.openxmlformats.org/officeDocument/2006/relationships/hyperlink" Target="www.ixquick.com" TargetMode="External"/><Relationship Id="rId7" Type="http://schemas.openxmlformats.org/officeDocument/2006/relationships/image" Target="../media/image23.jpg"/><Relationship Id="rId8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hyperlink" Target="www.voorbeeld.nl" TargetMode="External"/><Relationship Id="rId4" Type="http://schemas.openxmlformats.org/officeDocument/2006/relationships/hyperlink" Target="www.voorbeeld.nl" TargetMode="External"/><Relationship Id="rId9" Type="http://schemas.openxmlformats.org/officeDocument/2006/relationships/image" Target="../media/image26.jpg"/><Relationship Id="rId5" Type="http://schemas.openxmlformats.org/officeDocument/2006/relationships/hyperlink" Target="www.voorbeeld.nl" TargetMode="External"/><Relationship Id="rId6" Type="http://schemas.openxmlformats.org/officeDocument/2006/relationships/hyperlink" Target="www.google.com/ncr" TargetMode="External"/><Relationship Id="rId7" Type="http://schemas.openxmlformats.org/officeDocument/2006/relationships/hyperlink" Target="www.google.de" TargetMode="External"/><Relationship Id="rId8" Type="http://schemas.openxmlformats.org/officeDocument/2006/relationships/hyperlink" Target="www.google.be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gif"/><Relationship Id="rId4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Relationship Id="rId4" Type="http://schemas.openxmlformats.org/officeDocument/2006/relationships/image" Target="../media/image02.jpg"/><Relationship Id="rId5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rgA6RThVSG8" TargetMode="External"/><Relationship Id="rId4" Type="http://schemas.openxmlformats.org/officeDocument/2006/relationships/hyperlink" Target="https://www.youtube.com/watch?v=kFzyKAmDcls" TargetMode="External"/><Relationship Id="rId5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nl/trends/" TargetMode="External"/><Relationship Id="rId4" Type="http://schemas.openxmlformats.org/officeDocument/2006/relationships/hyperlink" Target="http://statline.cbs.nl/Statweb/" TargetMode="External"/><Relationship Id="rId11" Type="http://schemas.openxmlformats.org/officeDocument/2006/relationships/image" Target="../media/image07.jpg"/><Relationship Id="rId10" Type="http://schemas.openxmlformats.org/officeDocument/2006/relationships/hyperlink" Target="http://www.theeuropeanlibrary.org/tel4/newspapers?idx=2&amp;view=discover" TargetMode="External"/><Relationship Id="rId12" Type="http://schemas.openxmlformats.org/officeDocument/2006/relationships/image" Target="../media/image11.jpg"/><Relationship Id="rId9" Type="http://schemas.openxmlformats.org/officeDocument/2006/relationships/hyperlink" Target="www.dekrantvantoen.nl" TargetMode="External"/><Relationship Id="rId5" Type="http://schemas.openxmlformats.org/officeDocument/2006/relationships/hyperlink" Target="http://www.frankwatching.com/" TargetMode="External"/><Relationship Id="rId6" Type="http://schemas.openxmlformats.org/officeDocument/2006/relationships/hyperlink" Target="https://books.google.com/ngrams" TargetMode="External"/><Relationship Id="rId7" Type="http://schemas.openxmlformats.org/officeDocument/2006/relationships/hyperlink" Target="https://www.rabobankcijfersentrends.nl/?intcamp=be-cijfers-en-trendsinttype=tegel-cijfers.trendsintsource=bedrijven.cijfers-en-trends" TargetMode="External"/><Relationship Id="rId8" Type="http://schemas.openxmlformats.org/officeDocument/2006/relationships/hyperlink" Target="http://www.delph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/>
            </a:br>
            <a:r>
              <a:rPr lang="en" sz="1200"/>
              <a:t>Oedzes, K. (2015). Mini - PWS - training. Bogerman : Sneek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ctrTitle"/>
          </p:nvPr>
        </p:nvSpPr>
        <p:spPr>
          <a:xfrm>
            <a:off x="685800" y="1612489"/>
            <a:ext cx="7772400" cy="1650599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Catalogi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ctrTitle"/>
          </p:nvPr>
        </p:nvSpPr>
        <p:spPr>
          <a:xfrm>
            <a:off x="685800" y="450225"/>
            <a:ext cx="7772400" cy="614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PWS instructie Havo - VWO</a:t>
            </a:r>
          </a:p>
        </p:txBody>
      </p:sp>
      <p:sp>
        <p:nvSpPr>
          <p:cNvPr id="296" name="Shape 296"/>
          <p:cNvSpPr txBox="1"/>
          <p:nvPr>
            <p:ph idx="1" type="subTitle"/>
          </p:nvPr>
        </p:nvSpPr>
        <p:spPr>
          <a:xfrm>
            <a:off x="1089750" y="1269800"/>
            <a:ext cx="6964500" cy="43428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" sz="20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Les 2 Bronnen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Font typeface="Times New Roman"/>
              <a:buNone/>
            </a:pPr>
            <a:r>
              <a:t/>
            </a:r>
            <a:endParaRPr b="1" i="0" sz="2050">
              <a:solidFill>
                <a:srgbClr val="FF0000"/>
              </a:solidFill>
            </a:endParaRP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Aura catalogus</a:t>
            </a:r>
            <a:b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Catalogus Openbare Bibliotheken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Catalogi Universiteits- en Hogeschoolbibliotheken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Databanken Koninklijke Bibliotheek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Wetenschappelijke bronnen; algemeen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Alfa wetenschap bronnen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Beta wetenschap bronnen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Gamma wetenschap bronnen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i="0" lang="en" sz="205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Informatie uit sociale media</a:t>
            </a:r>
          </a:p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br>
              <a:rPr b="1" baseline="0" i="0" lang="en" sz="2050" u="none" cap="none" strike="noStrike">
                <a:solidFill>
                  <a:srgbClr val="FF0000"/>
                </a:solidFill>
              </a:rPr>
            </a:br>
          </a:p>
          <a:p>
            <a:pPr indent="0" lvl="0" marL="0" marR="0" rtl="0" algn="ctr">
              <a:spcBef>
                <a:spcPts val="44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4237" y="126980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ctrTitle"/>
          </p:nvPr>
        </p:nvSpPr>
        <p:spPr>
          <a:xfrm>
            <a:off x="1168525" y="110850"/>
            <a:ext cx="7076999" cy="7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9787" y="1101200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876700" y="1101200"/>
            <a:ext cx="6773099" cy="3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Specifiek onderwerp en boeken zoeken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Niet over elk onderwerp is een boek geschreven. Het komt niet zelden voor dat de mediathecaris gevraagd wordt naar een boek over bijvoorbeeld::</a:t>
            </a:r>
          </a:p>
          <a:p>
            <a:pPr rtl="0">
              <a:spcBef>
                <a:spcPts val="0"/>
              </a:spcBef>
              <a:buNone/>
            </a:pPr>
            <a:r>
              <a:rPr lang="en" u="sng"/>
              <a:t>‘De invloed van het spel WARLORD op het leesgedrag van jongens tussen 12 en 14 jaar</a:t>
            </a: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rPr lang="en"/>
              <a:t>Probeer je onderzoeksvraag EERST breed te formuleren anders vind je (bijna) geen boeken over zulke specifieke onderwerpen. Zoek hierbij als volgt naar boeken: 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 invloed van massamedia in het algemeen</a:t>
            </a:r>
          </a:p>
          <a:p>
            <a:pPr indent="-228600" lvl="0" marL="457200" rtl="0">
              <a:spcBef>
                <a:spcPts val="0"/>
              </a:spcBef>
              <a:buAutoNum type="arabicPeriod" startAt="2"/>
            </a:pPr>
            <a:r>
              <a:rPr lang="en"/>
              <a:t>De invloed van de massamedia op jongeren</a:t>
            </a:r>
          </a:p>
          <a:p>
            <a:pPr indent="-228600" lvl="0" marL="457200" rtl="0">
              <a:spcBef>
                <a:spcPts val="0"/>
              </a:spcBef>
              <a:buAutoNum type="arabicPeriod" startAt="2"/>
            </a:pPr>
            <a:r>
              <a:rPr lang="en"/>
              <a:t>Info. over het Warlord spel</a:t>
            </a:r>
          </a:p>
          <a:p>
            <a:pPr indent="-228600" lvl="0" marL="457200" rtl="0">
              <a:spcBef>
                <a:spcPts val="0"/>
              </a:spcBef>
              <a:buAutoNum type="arabicPeriod" startAt="2"/>
            </a:pPr>
            <a:r>
              <a:rPr lang="en"/>
              <a:t>Info. over het leesgedrag jongeren</a:t>
            </a: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rPr lang="en"/>
              <a:t>Combineer na verdieping in deze boeken betrokken info.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ctrTitle"/>
          </p:nvPr>
        </p:nvSpPr>
        <p:spPr>
          <a:xfrm>
            <a:off x="685800" y="450225"/>
            <a:ext cx="7772400" cy="614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310" name="Shape 310"/>
          <p:cNvSpPr txBox="1"/>
          <p:nvPr>
            <p:ph idx="1" type="subTitle"/>
          </p:nvPr>
        </p:nvSpPr>
        <p:spPr>
          <a:xfrm>
            <a:off x="1089750" y="1269800"/>
            <a:ext cx="6964500" cy="29580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4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" sz="1800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rPr>
              <a:t>Bibliotheekcatalogi</a:t>
            </a:r>
            <a:br>
              <a:rPr b="1" baseline="0" i="0" lang="en" sz="2050" u="none" cap="none" strike="noStrike">
                <a:solidFill>
                  <a:srgbClr val="FF0000"/>
                </a:solidFill>
              </a:rPr>
            </a:br>
          </a:p>
          <a:p>
            <a:pPr indent="0" lvl="0" marL="0" marR="0" rtl="0" algn="ctr">
              <a:spcBef>
                <a:spcPts val="44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A. </a:t>
            </a:r>
            <a:r>
              <a:rPr b="1" baseline="0" i="0" lang="en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AURA mediatheekcatalogus </a:t>
            </a:r>
            <a:br>
              <a:rPr b="1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0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http://bogerman.auralibrary.nl/auraic.aspx</a:t>
            </a:r>
            <a:r>
              <a:rPr b="1" i="0" lang="en" sz="180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baseline="0" i="0" lang="en" sz="1800" cap="none" strike="noStrik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b="1" baseline="0" i="0" lang="en" sz="1800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1" baseline="0" i="0" lang="en" sz="1800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i="0"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Aandachtspunten:</a:t>
            </a:r>
          </a:p>
          <a:p>
            <a:pPr indent="0" lvl="0" marL="0" marR="0" rtl="0" algn="ctr">
              <a:spcBef>
                <a:spcPts val="44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i="0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Bij het zoek/trefwoord ‘zorg’ vindt Aura ook ‘zorgboerderij’ en ‘gezondheidszorg’</a:t>
            </a:r>
          </a:p>
          <a:p>
            <a:pPr indent="0" lvl="0" marL="0" marR="0" rtl="0" algn="ctr">
              <a:spcBef>
                <a:spcPts val="44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i="0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Index bekijken: klik op het blauwe blokje naast een zoekveld.</a:t>
            </a:r>
          </a:p>
          <a:p>
            <a:pPr indent="0" lvl="0" marL="0" marR="0" rtl="0" algn="ctr">
              <a:spcBef>
                <a:spcPts val="44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i="0" sz="18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44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i="0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i="0"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 een index bekijk je onder welke zoek/trefwoorden een publicatie gerubriceerd / ingedeeld / toegankelijk gemaakt is, bijv. bij rijwielen of bij fietsen.</a:t>
            </a:r>
            <a:br>
              <a:rPr i="0"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i="0"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Zoek je dan bijv. op ‘rijwielen’ terwijl louter het trefwoord ‘fietsen’ is toegekend, vind je dus niets.</a:t>
            </a:r>
            <a:br>
              <a:rPr i="0"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i="0"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Kun je niets vinden in een catalogus of database? Zoek dan altijd die index op!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750" y="1269800"/>
            <a:ext cx="2029725" cy="75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4237" y="126980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57200" y="1139625"/>
            <a:ext cx="8229600" cy="548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589050" y="1950000"/>
            <a:ext cx="7429199" cy="37907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b="1" baseline="0" i="0" lang="en" sz="1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ibliotheekcatalogi</a:t>
            </a:r>
            <a:br>
              <a:rPr b="1" baseline="0" i="0" lang="en" sz="1800" u="none" cap="none" strike="noStrike">
                <a:solidFill>
                  <a:srgbClr val="FF0000"/>
                </a:solidFill>
              </a:rPr>
            </a:br>
            <a:br>
              <a:rPr b="1" baseline="0" i="0" lang="en" sz="1800" u="none" cap="none" strike="noStrike">
                <a:solidFill>
                  <a:srgbClr val="FF0000"/>
                </a:solidFill>
              </a:rPr>
            </a:br>
            <a: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b="1" baseline="0" i="0" lang="en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b="1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Openbare Bibliotheken</a:t>
            </a: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 1 zoekactie vind je hierin alle materiaalsoorten tegelijk</a:t>
            </a:r>
            <a:b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(boek, artikel, voorgeselecteerde internetsites, DVD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’s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e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.d.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b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Gevonden krantenartikelen kun je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ull text vinden bij de Krantenbank op school. Je kunt het artikel ook opvragen met je pasnummer van de openbare bibliotheek.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Helemaal onderaan (linksonder) vind je meer catalogi waarin je kunt zoeken, o.a. die van Tresoar.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50" y="1949987"/>
            <a:ext cx="513549" cy="63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8237" y="195000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57200" y="138800"/>
            <a:ext cx="8229600" cy="1058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757850" y="1196900"/>
            <a:ext cx="7200900" cy="25544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br>
              <a:rPr b="1" lang="en" sz="1800">
                <a:solidFill>
                  <a:srgbClr val="FF0000"/>
                </a:solidFill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      </a:t>
            </a:r>
            <a:r>
              <a:rPr b="1" baseline="0" i="0" lang="en" sz="1800" u="none" cap="none" strike="noStrike">
                <a:solidFill>
                  <a:srgbClr val="FF0000"/>
                </a:solidFill>
              </a:rPr>
              <a:t> </a:t>
            </a:r>
            <a:br>
              <a:rPr b="1" baseline="0" i="0" lang="en" sz="1800" u="none" cap="none" strike="noStrike">
                <a:solidFill>
                  <a:srgbClr val="FF0000"/>
                </a:solidFill>
              </a:rPr>
            </a:br>
            <a:r>
              <a:rPr b="1" baseline="0" i="0" lang="en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C. </a:t>
            </a:r>
            <a:r>
              <a:rPr b="1" lang="en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Universiteits- en hogeschoolbibliotheken: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b="1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www.worldcat.org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b="1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www.tresoar.nl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Musea: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b="1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www.museumserver.nl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757850" y="4229700"/>
            <a:ext cx="72009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 u="sng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Artikel zoeken</a:t>
            </a:r>
            <a: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: Klik op downloadbaar artikel (linker kolom)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Klik door op de leverende bibliotheek om het daadwerkelijk te kunnen downloaden.</a:t>
            </a:r>
            <a:b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" u="sng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Bruikbaar boek of artikel gevonden dat je lenen wilt</a:t>
            </a:r>
            <a: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b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Klik op de titel, scroll naar beneden en vul je postcode in. </a:t>
            </a:r>
            <a:b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Worldcat kijkt dan naar de dichtstbijzijnde bibliotheek die dat boek of artikel aan jou kan leveren. Te ver weg? Vraag het aan in je openbare bibliotheek (Kosten 4 euro per boek, artikel moet daarnaast per pagina betaald).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2558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Shape 3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8737" y="1196900"/>
            <a:ext cx="6762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850" y="1260450"/>
            <a:ext cx="1777200" cy="5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457200" y="101875"/>
            <a:ext cx="8229600" cy="1085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881800" y="1187275"/>
            <a:ext cx="7200900" cy="29726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b="1" baseline="0" i="0" lang="en" sz="1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ibliotheekcatalogi</a:t>
            </a:r>
            <a:br>
              <a:rPr b="1" baseline="0" i="0" lang="en" sz="1800" u="none" cap="none" strike="noStrike">
                <a:solidFill>
                  <a:srgbClr val="FF0000"/>
                </a:solidFill>
              </a:rPr>
            </a:br>
            <a:br>
              <a:rPr b="1" baseline="0" i="0" lang="en" sz="1800" u="none" cap="none" strike="noStrike">
                <a:solidFill>
                  <a:srgbClr val="FF0000"/>
                </a:solidFill>
              </a:rPr>
            </a:br>
            <a: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b="1" baseline="0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Koninklijke Bibliotheek</a:t>
            </a:r>
            <a:br>
              <a:rPr baseline="0" lang="en" sz="1800"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www.kb.nl</a:t>
            </a: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baseline="0" lang="en" sz="1800"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Klik er op: </a:t>
            </a:r>
            <a:r>
              <a:rPr b="1" lang="en" sz="1800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</a:rPr>
              <a:t>Catalogi &amp; digitale diensten</a:t>
            </a:r>
          </a:p>
          <a:p>
            <a:pPr lvl="0" rtl="0" algn="ctr">
              <a:spcBef>
                <a:spcPts val="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Kies een Thema wat past bij je onderwerp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OF</a:t>
            </a:r>
          </a:p>
          <a:p>
            <a:pPr lvl="0" rtl="0" algn="ctr">
              <a:spcBef>
                <a:spcPts val="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Blader op letter naar een geschikte databank.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rPr>
              <a:t>Overkoepelende databank: EBSCO-host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783075" y="4442001"/>
            <a:ext cx="7200900" cy="135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Kies een databank en zoek een </a:t>
            </a:r>
            <a:r>
              <a:rPr b="0" baseline="0" i="0" lang="en" sz="1800" u="none" cap="none" strike="noStrike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paar </a:t>
            </a:r>
            <a:r>
              <a:rPr b="1" baseline="0" i="0" lang="en" sz="1800" u="none" cap="none" strike="noStrike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artikelen </a:t>
            </a:r>
            <a:r>
              <a:rPr b="0" baseline="0" i="0" lang="en" sz="1800" u="none" cap="none" strike="noStrike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over jouw onderwerp.</a:t>
            </a:r>
            <a:br>
              <a:rPr b="0" baseline="0" i="0" lang="en" sz="1800" u="none" cap="none" strike="noStrike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Bekijk per artikel of het f</a:t>
            </a:r>
            <a:r>
              <a:rPr lang="en" sz="1800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ull-text aanwezig is. Indien ja, download het en sla het op.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Exporteer de ALA beschrijvingen ervan naar je PWS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2558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Shape 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250" y="1187275"/>
            <a:ext cx="1886499" cy="9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2687" y="1187275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57200" y="1159500"/>
            <a:ext cx="8229600" cy="1600199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Sites en databanken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462475" y="1170550"/>
            <a:ext cx="7488899" cy="39513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Algemene wetenschappelijke bronnen 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 u="sng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Ws. zoekmachines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Google Scholar: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www.scholar.google.com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Microsoft Academic: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http://academic.research.microsoft.com/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 u="sng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Depots van proefschriften e.d.: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Narcis / DAREnet: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www.narcis.nl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Oaister: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www.oaister.worldcat.org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Amerika: Open Doar: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www.opendoar.org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OApen, open acces publishing of academic books: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www.oapen.org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Lijst van open repositories: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www.roar.eprints.org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Europese proefschriften: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http://www.dart.europe.eu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 u="sng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HBO - scripties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HBO kennisbank: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1"/>
              </a:rPr>
              <a:t>www.hbo-kennisbank.nl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570175" y="5121850"/>
            <a:ext cx="7273499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2558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2558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2558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51362" y="1267675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467550" y="380102"/>
            <a:ext cx="8208899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462475" y="5121850"/>
            <a:ext cx="7488899" cy="11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Scholar en Microsoft Academic maken informatiesets over jouw onderwerp na een zoekactie, bijv. artikelen, rapporten, congrespapers etc.</a:t>
            </a:r>
            <a:br>
              <a:rPr lang="en">
                <a:latin typeface="Questrial"/>
                <a:ea typeface="Questrial"/>
                <a:cs typeface="Questrial"/>
                <a:sym typeface="Questrial"/>
              </a:rPr>
            </a:br>
            <a:r>
              <a:rPr lang="en">
                <a:latin typeface="Questrial"/>
                <a:ea typeface="Questrial"/>
                <a:cs typeface="Questrial"/>
                <a:sym typeface="Questrial"/>
              </a:rPr>
              <a:t>Probeer ook eens: GECITEERD DOOR - daarmee ga je VOORUIT in de tijd! Vind je dus recentere artikelen!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462475" y="941950"/>
            <a:ext cx="7488899" cy="42899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Onderwerp uit de alfa wetenschappen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letteren, theologie, filosofie, geschiedenis e.d.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Academic search complete,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EBSCO - host,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Atla religion database,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Art full text,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Historical abstracts,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Religion and philosophy collection,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Nederlands muziek instituut,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JSTOR, alle ws.: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www.jstor.org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HINT, West-Europese geschiedenis 1500-2004: 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1"/>
              </a:rPr>
              <a:t>HINT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570175" y="5121850"/>
            <a:ext cx="7273499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42558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Zie ook de erfgoeddia.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2558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9" name="Shape 3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7550" y="1170550"/>
            <a:ext cx="11276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51362" y="941950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467550" y="380102"/>
            <a:ext cx="8208899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75025" y="809751"/>
            <a:ext cx="8229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br>
              <a:rPr lang="en"/>
            </a:b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 Havo - VWO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78900" y="1655325"/>
            <a:ext cx="7355700" cy="36347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30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Stap 1 Big6 Oriëntatie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Waarover wil ik mijn documentatiemap doen?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- Op Siso-nummer boeken in de kast opzoeken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- Bij zoekmachines zoeken met verschillende zoekwoorden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- Wikipedia raadplegen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Zoeken of daarover boeken e.d. zijn: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Openbare bibliotheek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- Lopende onderzoeken of scripties bekijken: </a:t>
            </a:r>
            <a:r>
              <a:rPr lang="en" sz="1800" u="sng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www.hbo-kennisbank.nl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 </a:t>
            </a:r>
            <a:r>
              <a:rPr lang="en" sz="1800" u="sng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www.narcis.nl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Zoeken in alle soorten kranten en tijdschriften wereldwijd.</a:t>
            </a: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 u="sng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Worldpress</a:t>
            </a: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, kies: world newspapers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ctr">
              <a:spcBef>
                <a:spcPts val="480"/>
              </a:spcBef>
              <a:buClr>
                <a:srgbClr val="000000"/>
              </a:buClr>
              <a:buSzPct val="25000"/>
              <a:buFont typeface="Arial"/>
              <a:buNone/>
            </a:pPr>
            <a:br>
              <a:rPr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1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3" name="Shape 2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4587" y="1655325"/>
            <a:ext cx="6762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19900" y="5290225"/>
            <a:ext cx="1473699" cy="107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250375" y="1538200"/>
            <a:ext cx="7488899" cy="48816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Onderwerp uit de beta wetenschappen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" sz="1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Natuur-, wis- scheikunde, medisch e.d.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PUBMED,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Refseek: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www.refseek.com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Kennislink: </a:t>
            </a:r>
            <a:r>
              <a:rPr lang="en" sz="1800" u="sng">
                <a:solidFill>
                  <a:srgbClr val="3C78D8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www.kennislink.nl</a:t>
            </a:r>
            <a:r>
              <a:rPr lang="en" sz="1800">
                <a:solidFill>
                  <a:srgbClr val="3C78D8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Engelstalig: Sciencedirect: </a:t>
            </a:r>
            <a:r>
              <a:rPr lang="en" sz="1800" u="sng">
                <a:solidFill>
                  <a:srgbClr val="3C78D8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www.sciencedirect.com</a:t>
            </a:r>
            <a:r>
              <a:rPr lang="en" sz="1800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Engelstalig e-archive beta ws.: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http://arxiv.org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Op kwaliteit voorgeselecteerde sites: </a:t>
            </a:r>
            <a:r>
              <a:rPr lang="en" sz="1800" u="sng">
                <a:solidFill>
                  <a:srgbClr val="3C78D8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www.dmoz.org</a:t>
            </a:r>
            <a:r>
              <a:rPr lang="en" sz="1800">
                <a:solidFill>
                  <a:srgbClr val="3C78D8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Chemspider: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http://www.chemspider.com/</a:t>
            </a:r>
            <a:r>
              <a:rPr i="1"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7F7F7F"/>
              </a:buClr>
              <a:buSzPct val="25000"/>
              <a:buFont typeface="Questrial"/>
              <a:buNone/>
            </a:pP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Wolphram alfa: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http://www.wolframalpha.com/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7F7F7F"/>
              </a:buClr>
              <a:buSzPct val="25000"/>
              <a:buFont typeface="Questrial"/>
              <a:buNone/>
            </a:pP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Greenfile: Mens en milieu, via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1"/>
              </a:rPr>
              <a:t>www.kb.nl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Catalogi ‘groene’ hogescholen: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2"/>
              </a:rPr>
              <a:t>Greeni</a:t>
            </a: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7" name="Shape 3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7550" y="1170550"/>
            <a:ext cx="11276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51362" y="1170550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312025" y="648752"/>
            <a:ext cx="8208899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462475" y="1170550"/>
            <a:ext cx="7488899" cy="49754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Onderwerp uit de gammawetenschappen: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economie, recht, pychologie, communicatie etc.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Krantenbank </a:t>
            </a:r>
            <a:r>
              <a:rPr lang="en" sz="1800">
                <a:solidFill>
                  <a:srgbClr val="000000"/>
                </a:solidFill>
              </a:rPr>
              <a:t>of 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Lexis Nexis Academic,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Rechtspraak: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www.rechtspraak.nl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Wetten: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www.recht.nl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en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www.wetten.nl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SPORTdiscus, sportdatabank,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Film &amp; television Index,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Political science complete,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Humanities index,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JSTOR, alle ws.: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1"/>
              </a:rPr>
              <a:t>www.jstor.org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ERIC, onderwijsdatabase,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2"/>
              </a:rPr>
              <a:t>www.kb.nl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Picarta, daarin zit de Nationale Centrale Catalogus + Online Contents.</a:t>
            </a: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 register op 15000 ws. en populair ws. tijdschr. ), via: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3"/>
              </a:rPr>
              <a:t>www.kb.nl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457200" marR="0" rtl="0" algn="ctr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i="1"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400">
                <a:latin typeface="Questrial"/>
                <a:ea typeface="Questrial"/>
                <a:cs typeface="Questrial"/>
                <a:sym typeface="Questrial"/>
              </a:rPr>
              <a:t>                                                                                                                                      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75" name="Shape 37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7550" y="1170550"/>
            <a:ext cx="11276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951362" y="1170550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467550" y="380102"/>
            <a:ext cx="8208899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457200" y="1362750"/>
            <a:ext cx="7596899" cy="4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28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457200" marR="0" rtl="0" algn="l">
              <a:spcBef>
                <a:spcPts val="280"/>
              </a:spcBef>
              <a:buClr>
                <a:srgbClr val="990000"/>
              </a:buClr>
              <a:buSzPct val="100000"/>
              <a:buFont typeface="Questrial"/>
            </a:pPr>
            <a:r>
              <a:rPr b="0" baseline="0" i="0" lang="en" sz="1800" u="none" cap="none" strike="noStrike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KB: ‘Hier was het nieuws’: </a:t>
            </a:r>
            <a:r>
              <a:rPr b="0" baseline="0" i="0" lang="en" sz="1800" u="sng" cap="none" strike="noStrike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http://www.hierwashetnieuws.nl</a:t>
            </a:r>
            <a:r>
              <a:rPr b="0" baseline="0" i="0" lang="en" sz="1800" u="none" cap="none" strike="noStrike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br>
              <a:rPr b="0" baseline="0" i="0" lang="en" sz="1800" u="none" cap="none" strike="noStrike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De app toont – overal in Nederland – historische krantenartikelen (1618-1995) over de locatie waar jij je be</a:t>
            </a:r>
            <a:r>
              <a:rPr lang="en" sz="1800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nt.</a:t>
            </a:r>
          </a:p>
          <a:p>
            <a:pPr indent="-228600" lvl="0" marL="457200" marR="0" rtl="0" algn="l">
              <a:spcBef>
                <a:spcPts val="280"/>
              </a:spcBef>
              <a:buClr>
                <a:srgbClr val="990000"/>
              </a:buClr>
              <a:buSzPct val="100000"/>
              <a:buFont typeface="Questrial"/>
            </a:pPr>
            <a:r>
              <a:rPr lang="en" sz="1800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Filmjes uit de kunst, architectuur en modewereld: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www.arttube.nl</a:t>
            </a:r>
            <a:r>
              <a:rPr lang="en" sz="1800">
                <a:solidFill>
                  <a:srgbClr val="99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228600" lvl="0" marL="457200" marR="0" rtl="0" algn="l">
              <a:spcBef>
                <a:spcPts val="280"/>
              </a:spcBef>
              <a:buClr>
                <a:srgbClr val="6AA84F"/>
              </a:buClr>
              <a:buSzPct val="100000"/>
              <a:buFont typeface="Questrial"/>
            </a:pPr>
            <a:r>
              <a:rPr b="0" baseline="0" i="0" lang="en" sz="1800" u="none" cap="none" strike="noStrike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Historische apps van musea, bijvoorbeeld :</a:t>
            </a:r>
          </a:p>
          <a:p>
            <a:pPr indent="-228600" lvl="1" marL="914400" marR="0" rtl="0" algn="l">
              <a:spcBef>
                <a:spcPts val="200"/>
              </a:spcBef>
              <a:buClr>
                <a:srgbClr val="6AA84F"/>
              </a:buClr>
              <a:buSzPct val="100000"/>
              <a:buFont typeface="Questrial"/>
            </a:pPr>
            <a:r>
              <a:rPr b="0" baseline="0" i="0" lang="en" sz="1800" u="none" cap="none" strike="noStrike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- Nationaal Historisch Museum</a:t>
            </a:r>
          </a:p>
          <a:p>
            <a:pPr indent="-228600" lvl="1" marL="914400" marR="0" rtl="0" algn="l">
              <a:spcBef>
                <a:spcPts val="200"/>
              </a:spcBef>
              <a:buClr>
                <a:srgbClr val="6AA84F"/>
              </a:buClr>
              <a:buSzPct val="100000"/>
              <a:buFont typeface="Questrial"/>
            </a:pPr>
            <a:r>
              <a:rPr b="0" baseline="0" i="0" lang="en" sz="1800" u="none" cap="none" strike="noStrike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- Joods Historisch Museum</a:t>
            </a:r>
          </a:p>
          <a:p>
            <a:pPr indent="-228600" lvl="1" marL="914400" marR="0" rtl="0" algn="l">
              <a:spcBef>
                <a:spcPts val="200"/>
              </a:spcBef>
              <a:buSzPct val="100000"/>
              <a:buFont typeface="Questrial"/>
            </a:pPr>
            <a:r>
              <a:rPr b="0" baseline="0" i="0" lang="en" sz="1800" u="none" cap="none" strike="noStrike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-  Haags Historisch Museum</a:t>
            </a:r>
            <a:b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-228600" lvl="0" marL="457200" marR="0" rtl="0" algn="l">
              <a:spcBef>
                <a:spcPts val="200"/>
              </a:spcBef>
              <a:buClr>
                <a:srgbClr val="FF9900"/>
              </a:buClr>
              <a:buSzPct val="100000"/>
              <a:buFont typeface="Questrial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Europese erfgoed site: </a:t>
            </a:r>
            <a:r>
              <a:rPr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www.europeana.eu</a:t>
            </a: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228600" lvl="0" marL="457200" marR="0" rtl="0" algn="l">
              <a:spcBef>
                <a:spcPts val="200"/>
              </a:spcBef>
              <a:buClr>
                <a:srgbClr val="FF9900"/>
              </a:buClr>
              <a:buSzPct val="100000"/>
              <a:buFont typeface="Questrial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Nederlandse verzamelsite erfgoed: </a:t>
            </a:r>
            <a:r>
              <a:rPr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www.dans.knaw.nl</a:t>
            </a: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228600" lvl="0" marL="457200" marR="0" rtl="0" algn="l">
              <a:spcBef>
                <a:spcPts val="200"/>
              </a:spcBef>
              <a:buClr>
                <a:srgbClr val="FF9900"/>
              </a:buClr>
              <a:buSzPct val="100000"/>
              <a:buFont typeface="Questrial"/>
            </a:pP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Delpher, 17’e t/m 20 ‘e eeuw kranten, tijdschriften, radiobulletins: </a:t>
            </a:r>
            <a:r>
              <a:rPr lang="en" sz="1800" u="sng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www.delpher.nl</a:t>
            </a:r>
            <a:r>
              <a:rPr lang="en" sz="18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0" marR="0" rtl="0" algn="l">
              <a:spcBef>
                <a:spcPts val="280"/>
              </a:spcBef>
              <a:buNone/>
            </a:pPr>
            <a:r>
              <a:t/>
            </a:r>
            <a:endParaRPr b="0" baseline="0" i="0" sz="1400" u="none" cap="none" strike="noStrik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1415200" y="538075"/>
            <a:ext cx="5988899" cy="56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 ; bronnen </a:t>
            </a:r>
          </a:p>
        </p:txBody>
      </p:sp>
      <p:pic>
        <p:nvPicPr>
          <p:cNvPr id="384" name="Shape 3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54087" y="1362750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/>
          <p:nvPr/>
        </p:nvSpPr>
        <p:spPr>
          <a:xfrm>
            <a:off x="674175" y="1102975"/>
            <a:ext cx="1846200" cy="46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0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Erfgoedsites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6600" y="3174950"/>
            <a:ext cx="1583699" cy="116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ctrTitle"/>
          </p:nvPr>
        </p:nvSpPr>
        <p:spPr>
          <a:xfrm>
            <a:off x="580500" y="269874"/>
            <a:ext cx="77724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b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392" name="Shape 392"/>
          <p:cNvSpPr txBox="1"/>
          <p:nvPr>
            <p:ph idx="1" type="subTitle"/>
          </p:nvPr>
        </p:nvSpPr>
        <p:spPr>
          <a:xfrm rot="761332">
            <a:off x="6170069" y="3443768"/>
            <a:ext cx="2620909" cy="62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36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1" lang="en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Een </a:t>
            </a:r>
            <a:r>
              <a:rPr b="1" baseline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Google alert maken </a:t>
            </a:r>
          </a:p>
        </p:txBody>
      </p:sp>
      <p:sp>
        <p:nvSpPr>
          <p:cNvPr id="393" name="Shape 393"/>
          <p:cNvSpPr txBox="1"/>
          <p:nvPr/>
        </p:nvSpPr>
        <p:spPr>
          <a:xfrm rot="1422193">
            <a:off x="2556134" y="2352846"/>
            <a:ext cx="3345528" cy="646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Google aanmaken </a:t>
            </a:r>
            <a:r>
              <a:rPr lang="en" sz="1600"/>
              <a:t>met</a:t>
            </a:r>
            <a:r>
              <a:rPr b="0" baseline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 eigen nieuwspagina </a:t>
            </a:r>
          </a:p>
        </p:txBody>
      </p:sp>
      <p:sp>
        <p:nvSpPr>
          <p:cNvPr id="394" name="Shape 394"/>
          <p:cNvSpPr txBox="1"/>
          <p:nvPr/>
        </p:nvSpPr>
        <p:spPr>
          <a:xfrm rot="-678100">
            <a:off x="252548" y="3128809"/>
            <a:ext cx="3672411" cy="584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Discussielijsten zoeken en aan deelnemen, bijv. via Google groups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230862" y="1338156"/>
            <a:ext cx="2232299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6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Tweets van beroepsbeoefenaren of bedrijven volgen</a:t>
            </a:r>
          </a:p>
        </p:txBody>
      </p:sp>
      <p:sp>
        <p:nvSpPr>
          <p:cNvPr id="396" name="Shape 396"/>
          <p:cNvSpPr txBox="1"/>
          <p:nvPr/>
        </p:nvSpPr>
        <p:spPr>
          <a:xfrm rot="-783419">
            <a:off x="5471816" y="1610711"/>
            <a:ext cx="2520361" cy="1108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990000"/>
                </a:solidFill>
              </a:rPr>
              <a:t>Op Linkedin bijbehorende discussiegroepen bekijken. Hier sommige mensen gaan volgen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869550" y="4673100"/>
            <a:ext cx="7194299" cy="15564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Zoek in </a:t>
            </a: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een</a:t>
            </a: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 discussiegroep naar jouw onderwerp</a:t>
            </a: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b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F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Zet een Google alert uit over jouw onderwerp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OF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Stel</a:t>
            </a: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 een Goog</a:t>
            </a: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le nieuwspagina samen over jouw onderwerp</a:t>
            </a:r>
            <a:r>
              <a:rPr lang="en" sz="1800">
                <a:solidFill>
                  <a:srgbClr val="4A86E8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2558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637" y="4673100"/>
            <a:ext cx="1291325" cy="135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012" y="1321325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2961075" y="995000"/>
            <a:ext cx="28086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>
                <a:solidFill>
                  <a:srgbClr val="CC0000"/>
                </a:solidFill>
              </a:rPr>
              <a:t>Discussiegroepen e.d..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3496650" y="3644450"/>
            <a:ext cx="2705399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</a:rPr>
              <a:t>O</a:t>
            </a:r>
            <a:r>
              <a:rPr lang="en" sz="1600">
                <a:solidFill>
                  <a:srgbClr val="073763"/>
                </a:solidFill>
              </a:rPr>
              <a:t>p Facebook &amp; Twitter zoeken naar discussies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457200" y="636300"/>
            <a:ext cx="8229600" cy="1600199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Zoekmachines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3101425" y="2745550"/>
            <a:ext cx="2681999" cy="122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Tips en trucs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275725" y="934400"/>
            <a:ext cx="7992899" cy="39839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88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b="1" baseline="0" i="0" lang="en" sz="175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Zoeken IN bronnen</a:t>
            </a:r>
          </a:p>
          <a:p>
            <a:pPr indent="0" lvl="0" marL="0" marR="0" rtl="0" algn="ctr">
              <a:spcBef>
                <a:spcPts val="88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" sz="175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</a:t>
            </a:r>
            <a:r>
              <a:rPr lang="en" sz="175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www.yahoo.nl</a:t>
            </a:r>
            <a: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of </a:t>
            </a:r>
            <a:r>
              <a:rPr lang="en" sz="175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www.exalead.com</a:t>
            </a:r>
            <a: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of </a:t>
            </a:r>
            <a:r>
              <a:rPr lang="en" sz="175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www.ixquick.com</a:t>
            </a:r>
            <a: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b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BOOLEAANS ZOEKEN</a:t>
            </a:r>
            <a: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AND, OR, NOT (of -) en AROUND</a:t>
            </a:r>
            <a:br>
              <a:rPr lang="en"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Bijvoorbeeld: </a:t>
            </a:r>
            <a:r>
              <a:rPr b="0" baseline="0" i="0" lang="en" sz="1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recept OR recepten (zalm OR makreel) -ovenschotel</a:t>
            </a:r>
            <a:b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7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drugsbeleid AROUND(5) Nederland filetype:pdf</a:t>
            </a:r>
          </a:p>
          <a:p>
            <a:pPr indent="0" lvl="0" marL="0" marR="0" rtl="0" algn="ctr">
              <a:spcBef>
                <a:spcPts val="880"/>
              </a:spcBef>
              <a:buClr>
                <a:schemeClr val="dk1"/>
              </a:buClr>
              <a:buFont typeface="Questrial"/>
              <a:buNone/>
            </a:pPr>
            <a:r>
              <a:t/>
            </a:r>
            <a:endParaRPr sz="17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880"/>
              </a:spcBef>
              <a:buClr>
                <a:schemeClr val="dk1"/>
              </a:buClr>
              <a:buFont typeface="Questrial"/>
              <a:buNone/>
            </a:pPr>
            <a:r>
              <a:t/>
            </a:r>
            <a:endParaRPr sz="17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75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880"/>
              </a:spcBef>
              <a:buClr>
                <a:schemeClr val="dk1"/>
              </a:buClr>
              <a:buSzPct val="25000"/>
              <a:buFont typeface="Questrial"/>
              <a:buNone/>
            </a:pPr>
            <a:br>
              <a:rPr lang="en" sz="17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Spreek altijd met 2 woorden tegen een zoekmachine,</a:t>
            </a:r>
            <a:br>
              <a:rPr b="0" baseline="0" i="0" lang="en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</a:t>
            </a:r>
            <a:r>
              <a:rPr b="0" baseline="0" i="0" lang="en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yp 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altijd </a:t>
            </a:r>
            <a:r>
              <a:rPr b="0" baseline="0" i="0" lang="en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enkelvoud + meervoud van een woord in! </a:t>
            </a:r>
            <a:br>
              <a:rPr b="0" baseline="0" i="0" lang="en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Vb.: Fiets OR fietsen AND rijwi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 OR rijwielen AND geschiedenis NOT marktplaats</a:t>
            </a: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7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7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459881" y="426010"/>
            <a:ext cx="820891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 ; bronnen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635725" y="4778825"/>
            <a:ext cx="7632900" cy="1352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Voor internetonderzoek </a:t>
            </a: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thuis met Google moet je de Google bubble eerst uitzetten door het aanklikken van: </a:t>
            </a: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 Zoekhulpmiddelen en daarna klikken op zoeken met Woord voor Woord.</a:t>
            </a:r>
            <a:b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15" name="Shape 4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8550" y="2914312"/>
            <a:ext cx="4667250" cy="88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68612" y="93440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534450" y="1248999"/>
            <a:ext cx="7701900" cy="37848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b="1" baseline="0" i="0" lang="en" sz="1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Zoeken in bronnen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Font typeface="Quest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" sz="1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Zoek met tekstzinnen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“schaliegas is schadelijk voor het milieu”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“vitamine * komt voor in *”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" sz="1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Zoeken binnen een reeks: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Schaliegas 2010..2013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Font typeface="Quest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1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Zoeken met synoniemen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~diabetes obesity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67543" y="404663"/>
            <a:ext cx="820891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 ;</a:t>
            </a:r>
            <a:r>
              <a:rPr b="1" baseline="0" i="0" lang="en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bronnen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49" y="1249000"/>
            <a:ext cx="1184875" cy="9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6337" y="124900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534450" y="1249000"/>
            <a:ext cx="7701900" cy="52488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Zoekcommando’s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Font typeface="Questrial"/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link:</a:t>
            </a:r>
            <a:r>
              <a:rPr b="1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www.voorbeeld.nl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laat zien wie naar voorbeeld linkt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info:</a:t>
            </a:r>
            <a:r>
              <a:rPr b="1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www.voorbeeld.nl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laat koppelingen naar voorbeeld zien + gelijkwaardige sites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site:</a:t>
            </a:r>
            <a:r>
              <a:rPr b="1"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www.voorbeeld.nl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zoekt naar info op die site of in die taal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Opties: 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site:edu,</a:t>
            </a:r>
            <a: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gov, nl, de</a:t>
            </a:r>
            <a: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etc</a:t>
            </a:r>
            <a: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br>
              <a:rPr b="1"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intitle: 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woord moet in titel van de site voorkomen + in tekst van site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allintitle: 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 woorden of meer moeten voorkomen in de titel van de site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inurl: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zoekwoord : zoekt tegelijk naar teksten in het url en tekst in de body van de pagina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allinurl: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zoekwoord zoekwoord : zoekt naar beide woorden in de url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 u="sng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Tips: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Zoeken in andere landen met Google: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www.google.com/ncr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of bijv.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www.google.de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www.google.be</a:t>
            </a: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etc.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Alternatieve zoekmachines: Duckduckgo, Exalead, Yahoo, Bing, Ixquick, Hakia (semantisch zoeken), Clusty &amp; Freebase (clusteren).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0" lvl="0" marL="0" marR="0" rtl="0" algn="l">
              <a:spcBef>
                <a:spcPts val="480"/>
              </a:spcBef>
              <a:buClr>
                <a:srgbClr val="FF0000"/>
              </a:buClr>
              <a:buFont typeface="Questrial"/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Font typeface="Quest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Font typeface="Quest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467543" y="404663"/>
            <a:ext cx="820891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 ; bronnen</a:t>
            </a:r>
          </a:p>
        </p:txBody>
      </p:sp>
      <p:pic>
        <p:nvPicPr>
          <p:cNvPr id="431" name="Shape 4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7549" y="253475"/>
            <a:ext cx="1184875" cy="9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36337" y="124900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462475" y="1343875"/>
            <a:ext cx="7781400" cy="51324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Zoekwoorden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 u="sng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Trunceren en Maskeren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Trunceren: b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egin of het einde van een woord vervangen door een ‘wildcard’ of ‘joker.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Bijv.: kinderrecht* vindt ook publicaties over kinderrechtenverdrag.</a:t>
            </a:r>
            <a:b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Bij maskeren vervang je 1 of meer letters IN een woord.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Bijv.: e?mail </a:t>
            </a:r>
          </a:p>
          <a:p>
            <a:pPr lvl="0" rtl="0" algn="ctr">
              <a:spcBef>
                <a:spcPts val="0"/>
              </a:spcBef>
              <a:buClr>
                <a:srgbClr val="7F7F7F"/>
              </a:buClr>
              <a:buSzPct val="25000"/>
              <a:buFont typeface="Times New Roman"/>
              <a:buNone/>
            </a:pPr>
            <a:r>
              <a:rPr lang="en" sz="1800" u="sng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Trefwoorden</a:t>
            </a:r>
            <a:br>
              <a:rPr lang="en" sz="1800" u="sng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arakteriseert de inhoud van een document en wordt door professionals toegekend. Vraag naar de gebruikte trefwoordenlijsten in of van je mediatheek. </a:t>
            </a:r>
            <a:b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Bij een catalogus of database: kijk in de index naar de gebruikte trefwoorden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 u="sng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Thesaurus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Een thesaurus geeft trefwoorden in hun onderlinge relatie weer. Wanneer je een ‘term’ opzoekt, zie je ook de bredere term (</a:t>
            </a:r>
            <a:r>
              <a:rPr i="1"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BT=BroaderTerm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 engere term (</a:t>
            </a:r>
            <a:r>
              <a:rPr i="1"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NT=Narrower Term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),gerelateerde term (</a:t>
            </a:r>
            <a:r>
              <a:rPr i="1"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RT=RelatedTerm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)of voorkeursterm (</a:t>
            </a:r>
            <a:r>
              <a:rPr i="1"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UF=UsedFor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b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Dit is heel handig als je nog niet goed weet op welk woord je precies moet zoeken.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Classificatie</a:t>
            </a:r>
            <a:br>
              <a:rPr baseline="0" lang="en" sz="1800">
                <a:solidFill>
                  <a:srgbClr val="000000"/>
                </a:solidFill>
              </a:rPr>
            </a:br>
            <a:r>
              <a:rPr baseline="0"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Ordening van begrippen in klassen en subklassen om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aseline="0"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de tussen hen bestaande semantische relaties tot uitdrukking te brengen. Zie bijv. het SISO.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467545" y="531662"/>
            <a:ext cx="8208899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 ; bronnen</a:t>
            </a:r>
            <a:br>
              <a:rPr b="0" baseline="0" i="0" lang="en" sz="2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49" y="332475"/>
            <a:ext cx="1210750" cy="101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3862" y="1343875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301650" y="975675"/>
            <a:ext cx="8229600" cy="1600199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Stap 4 Big6</a:t>
            </a: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1244400" y="3014225"/>
            <a:ext cx="6655200" cy="139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Inlezen, beoordelen en verwerken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899450"/>
            <a:ext cx="8229600" cy="511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8125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VWO</a:t>
            </a:r>
            <a:r>
              <a:rPr b="1" baseline="0" i="0" lang="en" sz="3200" u="none" cap="none" strike="noStrik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079550" y="1585848"/>
            <a:ext cx="6984899" cy="13524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Mindmap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On</a:t>
            </a:r>
            <a:r>
              <a:rPr b="1" baseline="0" i="0" lang="en" sz="1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derwerp + deelonderwerpen bedenken</a:t>
            </a: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Font typeface="Quest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Mind map 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/ 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woordenwolk maken</a:t>
            </a:r>
            <a:br>
              <a:rPr b="0" baseline="0" i="0" lang="e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231" name="Shape 231"/>
          <p:cNvSpPr txBox="1"/>
          <p:nvPr/>
        </p:nvSpPr>
        <p:spPr>
          <a:xfrm>
            <a:off x="1043608" y="4077071"/>
            <a:ext cx="7056783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Maak een mindmap / woordenwolk op papier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Of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Gebruik het programma Bluemind op usb of drive S: hiervoor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Of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Gebruik een online mind map tool of een I-Pad app</a:t>
            </a: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 als Simplemind.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475" y="3112850"/>
            <a:ext cx="2613800" cy="87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37" y="1585775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 rot="-1266141">
            <a:off x="6607196" y="3872357"/>
            <a:ext cx="2378934" cy="5974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</a:rPr>
              <a:t>HULPMIDDEL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457200" y="1388100"/>
            <a:ext cx="7775700" cy="393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Autoriteit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• Is duidelijk aangegeven wie de auteur is en wat haar/zijn status en reputatie is?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• Is de auteur verbonden aan een instituut, organisatie of universiteit?</a:t>
            </a:r>
          </a:p>
          <a:p>
            <a:pPr indent="0" lvl="0" mar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Inhoud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• Wat is de doelstelling van het boek, het artikel of website?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• Is de informatie volledig of blijft het steken in onvolledige meningen of feiten?</a:t>
            </a:r>
          </a:p>
          <a:p>
            <a:pPr indent="0" lvl="0" mar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Tijd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• Is de informatie actueel of misschien al verouderd?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• Bij een site: is aangegeven wanneer de site voor het laatst is bijgewerkt?</a:t>
            </a:r>
          </a:p>
          <a:p>
            <a:pPr lvl="0" rtl="0">
              <a:spcBef>
                <a:spcPts val="0"/>
              </a:spcBef>
              <a:buNone/>
            </a:pPr>
            <a:br>
              <a:rPr b="1" lang="en">
                <a:solidFill>
                  <a:srgbClr val="FF0000"/>
                </a:solidFill>
              </a:rPr>
            </a:br>
          </a:p>
        </p:txBody>
      </p:sp>
      <p:sp>
        <p:nvSpPr>
          <p:cNvPr id="452" name="Shape 452"/>
          <p:cNvSpPr txBox="1"/>
          <p:nvPr/>
        </p:nvSpPr>
        <p:spPr>
          <a:xfrm>
            <a:off x="457200" y="5386600"/>
            <a:ext cx="79356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Lees en beoordeel de gevonden boeken, artikelen en websites en kies welke je gebruiken gaat voor je werkstuk. </a:t>
            </a:r>
            <a:b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Zie voor beoordeling van onderzoeksartikelen ook de volgende dia.</a:t>
            </a:r>
            <a:b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1063950" y="391850"/>
            <a:ext cx="7016100" cy="49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</a:t>
            </a: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/ VWO</a:t>
            </a: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2400">
                <a:solidFill>
                  <a:srgbClr val="FF9900"/>
                </a:solidFill>
              </a:rPr>
              <a:t>; beoordelen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2451975" y="957175"/>
            <a:ext cx="3549299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Lees, selecteer en beoordeel</a:t>
            </a:r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2887" y="138810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3075"/>
            <a:ext cx="2474824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>
            <p:ph type="title"/>
          </p:nvPr>
        </p:nvSpPr>
        <p:spPr>
          <a:xfrm>
            <a:off x="302050" y="496500"/>
            <a:ext cx="8229600" cy="444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 ; onderzoeken</a:t>
            </a:r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2474825" y="1215850"/>
            <a:ext cx="5583899" cy="477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Een artikel met daarin een onderzoek gevonden? Beoordeel het volgens dit model.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ntroductie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Waarom is er voor gekozen dit onderzoek te doen?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ethodes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Hoe heeft men het onderzoek uitgevoerd en hoe zijn de resultaten geanalyseerd?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R</a:t>
            </a:r>
            <a:r>
              <a:rPr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esultaten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Wat heeft men ontdekt / gevonden?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iscussie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Wat denkt men dat dit onderzoek betekent </a:t>
            </a:r>
            <a:b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voor het onderwerp, de maatschappij en/of de huidige wetenschap?</a:t>
            </a:r>
          </a:p>
        </p:txBody>
      </p:sp>
      <p:pic>
        <p:nvPicPr>
          <p:cNvPr id="463" name="Shape 4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8712" y="1215850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94675"/>
            <a:ext cx="1421301" cy="11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>
            <p:ph idx="1" type="body"/>
          </p:nvPr>
        </p:nvSpPr>
        <p:spPr>
          <a:xfrm>
            <a:off x="666675" y="1677875"/>
            <a:ext cx="6984899" cy="451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STAP 5 BIG 6:</a:t>
            </a: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Stel je docu-map samen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Klaar ?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Genereer de Inhoudsopgave met Word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Klaar?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Genereer de Bronvermeldingen met Word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STAP 6</a:t>
            </a: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BIG6</a:t>
            </a:r>
            <a:r>
              <a:rPr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: Evalueer </a:t>
            </a:r>
            <a:br>
              <a:rPr b="1" lang="en" sz="1800">
                <a:solidFill>
                  <a:srgbClr val="FF9900"/>
                </a:solidFill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Bespreek het concept evt. met je begeleidende docent en 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bekijk of en hoe het eventueel bijgesteld zou moeten worden.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1562" y="1677875"/>
            <a:ext cx="6762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1562" y="4070000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2113275" y="620625"/>
            <a:ext cx="4822499" cy="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899450"/>
            <a:ext cx="82296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8125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" sz="2400" u="none" cap="none" strike="noStrike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Sectorwerkstuk; tekstplan</a:t>
            </a:r>
            <a:r>
              <a:rPr b="1" baseline="0" i="0" lang="en" sz="3200" u="none" cap="none" strike="noStrik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1079550" y="1760459"/>
            <a:ext cx="6984899" cy="45167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b="0" baseline="0" i="0" lang="e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000" y="5377674"/>
            <a:ext cx="2613800" cy="11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2547250" y="1033150"/>
            <a:ext cx="36576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Voorbeeld mind map over de BHV - bedrijfshulpverlening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94525" y="1268750"/>
            <a:ext cx="7369799" cy="2338500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1371600" marR="0" rtl="0" algn="l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Hoofdvraag en deelvragen klaar?</a:t>
            </a:r>
          </a:p>
          <a:p>
            <a:pPr indent="0" lvl="0" marL="1371600" marR="0" rtl="0" algn="l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Hulpmiddel: maak een o</a:t>
            </a:r>
            <a:r>
              <a:rPr b="1" baseline="0" i="0" lang="en" sz="1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utline / tekstplan</a:t>
            </a: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Maak met WORD een zgn. 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utline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van je hoofdstukken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Tip 1: Gebruik de hoofd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woorden uit je Mind map</a:t>
            </a: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Tip 2: Van je hoofdwoorden maak je deelvragen</a:t>
            </a:r>
            <a:b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Tip 3: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Je 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deelvragen worden </a:t>
            </a:r>
            <a: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 </a:t>
            </a:r>
            <a:r>
              <a:rPr b="1" baseline="0" i="0" lang="en" sz="1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hoofdstukken</a:t>
            </a:r>
            <a:r>
              <a:rPr b="0" baseline="0" i="0" lang="en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954475" y="3675350"/>
            <a:ext cx="7056899" cy="2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b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Start Word en kies: Beeld: Overzicht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Typ de titel van je eerste hoofdstuk + Enter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Als je </a:t>
            </a: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op de enkele groene pijl naar rechts klikt, voeg je een subhoofdstuk toe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Enter +</a:t>
            </a:r>
            <a:r>
              <a:rPr b="0" baseline="0" i="0" lang="en" sz="1800" u="none" cap="none" strike="noStrike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baseline="0" i="0" lang="en" sz="1800" u="none" cap="none" strike="noStrike">
                <a:solidFill>
                  <a:srgbClr val="6AA84F"/>
                </a:solidFill>
                <a:latin typeface="Questrial"/>
                <a:ea typeface="Questrial"/>
                <a:cs typeface="Questrial"/>
                <a:sym typeface="Questrial"/>
              </a:rPr>
              <a:t>groene pijl naar links</a:t>
            </a:r>
            <a:r>
              <a:rPr b="0" baseline="0" i="0" lang="en" sz="1800" u="none" cap="none" strike="noStrike">
                <a:solidFill>
                  <a:srgbClr val="42558C"/>
                </a:solidFill>
                <a:latin typeface="Questrial"/>
                <a:ea typeface="Questrial"/>
                <a:cs typeface="Questrial"/>
                <a:sym typeface="Questrial"/>
              </a:rPr>
              <a:t> : </a:t>
            </a:r>
            <a:r>
              <a:rPr b="0" baseline="0" i="0" lang="en" sz="1800" u="none" cap="none" strike="noStrike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nieuw hoofdstuk toevoegen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Klaar? Probeer Word nu een inhoudsopgave voor je te laten maken.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475" y="1268750"/>
            <a:ext cx="945749" cy="6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312" y="1268750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760275" y="341350"/>
            <a:ext cx="7369799" cy="74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253" name="Shape 253"/>
          <p:cNvSpPr txBox="1"/>
          <p:nvPr/>
        </p:nvSpPr>
        <p:spPr>
          <a:xfrm rot="-1607870">
            <a:off x="6342070" y="3438046"/>
            <a:ext cx="2311666" cy="45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</a:rPr>
              <a:t>HULPMIDDEL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710075" y="946275"/>
            <a:ext cx="7344899" cy="37340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Als je teksten van anderen gebruikt moet je daar in principe een zgn. bronvermelding van maken. Waarom?</a:t>
            </a:r>
            <a:br>
              <a:rPr lang="en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  <a:p>
            <a:pPr indent="-228600" lvl="0" marL="457200" rtl="0">
              <a:lnSpc>
                <a:spcPct val="107142"/>
              </a:lnSpc>
              <a:spcBef>
                <a:spcPts val="0"/>
              </a:spcBef>
              <a:buClr>
                <a:srgbClr val="241E58"/>
              </a:buClr>
              <a:buSzPct val="100000"/>
              <a:buFont typeface="Arial"/>
            </a:pPr>
            <a:r>
              <a:rPr lang="en" sz="1400">
                <a:solidFill>
                  <a:srgbClr val="241E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geeft andere auteurs de eer die hen toekomt. </a:t>
            </a:r>
          </a:p>
          <a:p>
            <a:pPr indent="-228600" lvl="0" marL="457200" rtl="0">
              <a:lnSpc>
                <a:spcPct val="107142"/>
              </a:lnSpc>
              <a:spcBef>
                <a:spcPts val="0"/>
              </a:spcBef>
              <a:buClr>
                <a:srgbClr val="241E58"/>
              </a:buClr>
              <a:buSzPct val="100000"/>
              <a:buFont typeface="Arial"/>
            </a:pPr>
            <a:r>
              <a:rPr lang="en" sz="1400">
                <a:solidFill>
                  <a:srgbClr val="241E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laat zien dat je de informatie niet verzonnen hebt, maar dat je gebruik maakt van betrouwbare bronnen.</a:t>
            </a:r>
          </a:p>
          <a:p>
            <a:pPr indent="-228600" lvl="0" marL="457200" rtl="0">
              <a:lnSpc>
                <a:spcPct val="107142"/>
              </a:lnSpc>
              <a:spcBef>
                <a:spcPts val="0"/>
              </a:spcBef>
              <a:buClr>
                <a:srgbClr val="241E58"/>
              </a:buClr>
              <a:buSzPct val="100000"/>
              <a:buFont typeface="Arial"/>
            </a:pPr>
            <a:r>
              <a:rPr lang="en" sz="1400">
                <a:solidFill>
                  <a:srgbClr val="241E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laat het verband zien tussen je eigen werk en dat van anderen.</a:t>
            </a:r>
          </a:p>
          <a:p>
            <a:pPr indent="-228600" lvl="0" marL="457200" rtl="0">
              <a:lnSpc>
                <a:spcPct val="107142"/>
              </a:lnSpc>
              <a:spcBef>
                <a:spcPts val="0"/>
              </a:spcBef>
              <a:buClr>
                <a:srgbClr val="241E58"/>
              </a:buClr>
              <a:buSzPct val="100000"/>
              <a:buFont typeface="Arial"/>
            </a:pPr>
            <a:r>
              <a:rPr lang="en" sz="1400">
                <a:solidFill>
                  <a:srgbClr val="241E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maakt je werk controleerbaar: anderen kunnen in de aangehaalde literatuur nagaan of je de informatie goed hebt begrepen en weergegeven. </a:t>
            </a:r>
          </a:p>
          <a:p>
            <a:pPr indent="-228600" lvl="0" marL="457200" rtl="0">
              <a:lnSpc>
                <a:spcPct val="107142"/>
              </a:lnSpc>
              <a:spcBef>
                <a:spcPts val="0"/>
              </a:spcBef>
              <a:buClr>
                <a:srgbClr val="241E58"/>
              </a:buClr>
              <a:buSzPct val="100000"/>
              <a:buFont typeface="Arial"/>
            </a:pPr>
            <a:r>
              <a:rPr lang="en" sz="1400">
                <a:solidFill>
                  <a:srgbClr val="241E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voorkomt dat je plagiaat pleegt.</a:t>
            </a:r>
          </a:p>
          <a:p>
            <a:pPr lvl="0" rtl="0">
              <a:lnSpc>
                <a:spcPct val="107142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241E5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7142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Je maakt niet van alles een bronvermelding, NIET van bekende feiten, bijv. niet: ‘De tweede Wereldoorlog begon in 1945 (Jansen, 2010). Wel van zaken die je het noemen waard vind of vond en/of die nieuw voor je waren toen je je onderzoek deed, of beweringen van auteurs waar jij wat mee doet in je werkstuk e.d.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51600" y="469424"/>
            <a:ext cx="8280899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 / VWO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99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0" baseline="0" i="0" lang="en" sz="2400" u="none" cap="none" strike="noStrik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260" name="Shape 260"/>
          <p:cNvSpPr txBox="1"/>
          <p:nvPr/>
        </p:nvSpPr>
        <p:spPr>
          <a:xfrm>
            <a:off x="452600" y="4936150"/>
            <a:ext cx="78789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Regels en voorbeelden van het ALA systeem hangen achter de tab Mediatheek op It’s Learning.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Probeer eens om ze met Word te maken. Pad: Verwijzingen: Bronnen beheren</a:t>
            </a:r>
            <a:br>
              <a:rPr lang="en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Youtube instructie bronvermeldingen maken:</a:t>
            </a:r>
            <a:br>
              <a:rPr lang="en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1.  </a:t>
            </a:r>
            <a:r>
              <a:rPr lang="en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http://www.youtube.com/watch?v=rgA6RThVSG8</a:t>
            </a:r>
            <a:br>
              <a:rPr lang="en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2. </a:t>
            </a:r>
            <a:r>
              <a:rPr lang="en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https://www.youtube.com/watch?v=kFzyKAmDcls</a:t>
            </a:r>
            <a:r>
              <a:rPr lang="en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4487" y="1247125"/>
            <a:ext cx="6762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 rot="-2285808">
            <a:off x="6446333" y="3890474"/>
            <a:ext cx="2460323" cy="632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</a:rPr>
              <a:t>HULPMIDDEL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Onderzoek en onderzoeksvraag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200" y="3839923"/>
            <a:ext cx="105450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type="title"/>
          </p:nvPr>
        </p:nvSpPr>
        <p:spPr>
          <a:xfrm>
            <a:off x="360875" y="290225"/>
            <a:ext cx="82296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8125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1" lang="en" sz="2400">
                <a:solidFill>
                  <a:srgbClr val="FF9900"/>
                </a:solidFill>
                <a:latin typeface="Questrial"/>
                <a:ea typeface="Questrial"/>
                <a:cs typeface="Questrial"/>
                <a:sym typeface="Questrial"/>
              </a:rPr>
              <a:t>Training docu-map Havo / VWO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724100" y="1151225"/>
            <a:ext cx="7190099" cy="4148699"/>
          </a:xfrm>
          <a:prstGeom prst="rect">
            <a:avLst/>
          </a:prstGeom>
          <a:noFill/>
          <a:ln cap="flat" cmpd="sng" w="9525">
            <a:solidFill>
              <a:srgbClr val="B7C5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Big6 Stap 1: Onderzoeksvraag formuleren</a:t>
            </a:r>
            <a:br>
              <a:rPr b="1" lang="en" sz="18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1" lang="en" sz="20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Een onderszoekvraag bevat volgens gangbare opvattingen 3 onderdelen</a:t>
            </a:r>
            <a:b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Ik onderzoek { </a:t>
            </a:r>
            <a:r>
              <a:rPr b="1"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onderwerp</a:t>
            </a: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}... omdat ik wil weten { </a:t>
            </a:r>
            <a:r>
              <a:rPr b="1"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vraag of hypothese </a:t>
            </a: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} ...  ten einde { </a:t>
            </a:r>
            <a:r>
              <a:rPr b="1"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doel </a:t>
            </a: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} …</a:t>
            </a:r>
            <a:b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‘Welke 'vaststaande' eigenschappen van fashion moeten in de toekomst veranderen waardoor modemerken zich oprecht duurzaam kunnen presenteren?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FF0000"/>
              </a:buClr>
              <a:buSzPct val="25000"/>
              <a:buFont typeface="Times New Roman"/>
              <a:buNone/>
            </a:pPr>
            <a:br>
              <a:rPr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Is beleveniseconomie een hype of een trend en hoe is dit zichtbaar in de stad Maastricht?</a:t>
            </a:r>
          </a:p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br>
              <a:rPr i="1"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i="1" lang="en" sz="1400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rPr>
              <a:t>Beperk de onderzoekvraag eventueel op: plaats, taal en tijd.</a:t>
            </a:r>
            <a:br>
              <a:rPr i="1" lang="en" sz="1400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i="1" lang="en" sz="1400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rPr>
              <a:t>Of nog specifieker op: methode, aspect, invalshoek, groep of populatie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4187" y="1151225"/>
            <a:ext cx="67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0"/>
            <a:ext cx="8229600" cy="1103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9900"/>
                </a:solidFill>
                <a:latin typeface="Trebuchet MS"/>
                <a:ea typeface="Trebuchet MS"/>
                <a:cs typeface="Trebuchet MS"/>
                <a:sym typeface="Trebuchet MS"/>
              </a:rPr>
              <a:t>Thema’s docu-map: ontdek de trend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43475" y="1020175"/>
            <a:ext cx="8229600" cy="78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TRENDS en MODE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/>
        </p:nvSpPr>
        <p:spPr>
          <a:xfrm rot="-626493">
            <a:off x="538185" y="2395629"/>
            <a:ext cx="3160029" cy="3895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Trend: het geschatte verloop van een bepaalde ontwikkeling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Questrial"/>
              <a:buChar char="-"/>
            </a:pP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Google trends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Questrial"/>
              <a:buChar char="-"/>
            </a:pP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Cbs- statline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Questrial"/>
              <a:buChar char="-"/>
            </a:pPr>
            <a:r>
              <a:rPr lang="en"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Trendsites: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Frankwatching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Questrial"/>
              <a:buChar char="-"/>
            </a:pP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Ngram</a:t>
            </a:r>
            <a:r>
              <a:rPr lang="en"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viewer Google Books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Questrial"/>
              <a:buChar char="-"/>
            </a:pP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Rabobank cijfers en trends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Questrial"/>
              <a:buChar char="-"/>
            </a:pPr>
            <a:r>
              <a:rPr lang="en"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etc.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3" name="Shape 283"/>
          <p:cNvSpPr txBox="1"/>
          <p:nvPr/>
        </p:nvSpPr>
        <p:spPr>
          <a:xfrm rot="615880">
            <a:off x="5252830" y="2021309"/>
            <a:ext cx="3367089" cy="4657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1800">
                <a:solidFill>
                  <a:srgbClr val="20124D"/>
                </a:solidFill>
                <a:latin typeface="Questrial"/>
                <a:ea typeface="Questrial"/>
                <a:cs typeface="Questrial"/>
                <a:sym typeface="Questrial"/>
              </a:rPr>
              <a:t>Mode: heersende gewoonte, gebruik of stijl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012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20124D"/>
                </a:solidFill>
                <a:latin typeface="Questrial"/>
                <a:ea typeface="Questrial"/>
                <a:cs typeface="Questrial"/>
                <a:sym typeface="Questrial"/>
              </a:rPr>
              <a:t>Onderzoek terug in de tijd? Let op het heersende taalgebruik: rijwiel of fiets, ‘belagchelijke mode’ , ‘dagmeisje’ (= huishoudster) etc.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012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457200" rtl="0">
              <a:spcBef>
                <a:spcPts val="0"/>
              </a:spcBef>
              <a:buClr>
                <a:srgbClr val="20124D"/>
              </a:buClr>
              <a:buSzPct val="100000"/>
              <a:buFont typeface="Questrial"/>
              <a:buChar char="-"/>
            </a:pPr>
            <a:r>
              <a:rPr lang="en" sz="1800">
                <a:solidFill>
                  <a:srgbClr val="20124D"/>
                </a:solidFill>
                <a:latin typeface="Questrial"/>
                <a:ea typeface="Questrial"/>
                <a:cs typeface="Questrial"/>
                <a:sym typeface="Questrial"/>
              </a:rPr>
              <a:t>Historische kranten: 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Delpher</a:t>
            </a:r>
          </a:p>
          <a:p>
            <a:pPr indent="-342900" lvl="0" marL="457200" rtl="0">
              <a:spcBef>
                <a:spcPts val="0"/>
              </a:spcBef>
              <a:buClr>
                <a:srgbClr val="20124D"/>
              </a:buClr>
              <a:buSzPct val="100000"/>
              <a:buFont typeface="Questrial"/>
              <a:buChar char="-"/>
            </a:pPr>
            <a:r>
              <a:rPr lang="en" sz="1800">
                <a:solidFill>
                  <a:srgbClr val="20124D"/>
                </a:solidFill>
                <a:latin typeface="Questrial"/>
                <a:ea typeface="Questrial"/>
                <a:cs typeface="Questrial"/>
                <a:sym typeface="Questrial"/>
              </a:rPr>
              <a:t>Landelijke kranten: Krantenbank (via schoolmenu)</a:t>
            </a:r>
          </a:p>
          <a:p>
            <a:pPr indent="-342900" lvl="0" marL="457200" rtl="0">
              <a:spcBef>
                <a:spcPts val="0"/>
              </a:spcBef>
              <a:buClr>
                <a:srgbClr val="20124D"/>
              </a:buClr>
              <a:buSzPct val="100000"/>
              <a:buFont typeface="Questrial"/>
              <a:buChar char="-"/>
            </a:pP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Lokale kranten</a:t>
            </a:r>
            <a:r>
              <a:rPr lang="en" sz="1800">
                <a:solidFill>
                  <a:srgbClr val="20124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indent="-342900" lvl="0" marL="457200">
              <a:spcBef>
                <a:spcPts val="0"/>
              </a:spcBef>
              <a:buClr>
                <a:srgbClr val="20124D"/>
              </a:buClr>
              <a:buSzPct val="100000"/>
              <a:buFont typeface="Questrial"/>
              <a:buChar char="-"/>
            </a:pP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Kranten Europa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7012" y="4695000"/>
            <a:ext cx="1620550" cy="139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67162" y="1980037"/>
            <a:ext cx="18002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